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313" r:id="rId3"/>
    <p:sldId id="475" r:id="rId4"/>
    <p:sldId id="476" r:id="rId5"/>
    <p:sldId id="616" r:id="rId6"/>
    <p:sldId id="652" r:id="rId7"/>
    <p:sldId id="590" r:id="rId8"/>
    <p:sldId id="591" r:id="rId9"/>
    <p:sldId id="651" r:id="rId10"/>
    <p:sldId id="597" r:id="rId11"/>
    <p:sldId id="598" r:id="rId12"/>
    <p:sldId id="599" r:id="rId13"/>
    <p:sldId id="607" r:id="rId14"/>
    <p:sldId id="610" r:id="rId15"/>
    <p:sldId id="611" r:id="rId16"/>
    <p:sldId id="589" r:id="rId17"/>
    <p:sldId id="618" r:id="rId18"/>
    <p:sldId id="621" r:id="rId19"/>
    <p:sldId id="619" r:id="rId20"/>
    <p:sldId id="622" r:id="rId21"/>
    <p:sldId id="644" r:id="rId22"/>
    <p:sldId id="645" r:id="rId23"/>
    <p:sldId id="648" r:id="rId24"/>
    <p:sldId id="649" r:id="rId25"/>
    <p:sldId id="473" r:id="rId26"/>
    <p:sldId id="480" r:id="rId27"/>
    <p:sldId id="626" r:id="rId28"/>
    <p:sldId id="627" r:id="rId29"/>
    <p:sldId id="628" r:id="rId30"/>
    <p:sldId id="629" r:id="rId31"/>
    <p:sldId id="630" r:id="rId32"/>
    <p:sldId id="631" r:id="rId33"/>
    <p:sldId id="632" r:id="rId34"/>
    <p:sldId id="633" r:id="rId35"/>
    <p:sldId id="634" r:id="rId36"/>
    <p:sldId id="635" r:id="rId37"/>
    <p:sldId id="636" r:id="rId38"/>
    <p:sldId id="637" r:id="rId39"/>
    <p:sldId id="638" r:id="rId40"/>
    <p:sldId id="639" r:id="rId41"/>
    <p:sldId id="640" r:id="rId42"/>
    <p:sldId id="641" r:id="rId43"/>
    <p:sldId id="642" r:id="rId44"/>
    <p:sldId id="65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in" initials="R" lastIdx="1" clrIdx="0">
    <p:extLst>
      <p:ext uri="{19B8F6BF-5375-455C-9EA6-DF929625EA0E}">
        <p15:presenceInfo xmlns:p15="http://schemas.microsoft.com/office/powerpoint/2012/main" userId="Rob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6" autoAdjust="0"/>
    <p:restoredTop sz="96395" autoAdjust="0"/>
  </p:normalViewPr>
  <p:slideViewPr>
    <p:cSldViewPr snapToGrid="0">
      <p:cViewPr varScale="1">
        <p:scale>
          <a:sx n="99" d="100"/>
          <a:sy n="99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0E240-F6E1-4583-A848-DBDC7C6C701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E5D79-A345-4CDB-8D67-3EA9AFAB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5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6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2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6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3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9F436-DBF4-495A-9BF0-81CD1E90C1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5D79-A345-4CDB-8D67-3EA9AFAB2B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34397-5347-2249-B5F7-F2D557F291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and people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5D94D-7C33-44B4-B792-3ED8426BA3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3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17C35-2652-48B8-9247-2B8F53BCC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3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1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4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8A67-D4C0-4B65-99A5-D926D732AD4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5DEE-F551-4519-AEB4-C87BD45B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ettlab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17.png"/><Relationship Id="rId4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02939"/>
            <a:ext cx="9144000" cy="8760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Introduction to Networks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4164090"/>
            <a:ext cx="9144000" cy="1516089"/>
          </a:xfrm>
        </p:spPr>
        <p:txBody>
          <a:bodyPr>
            <a:noAutofit/>
          </a:bodyPr>
          <a:lstStyle/>
          <a:p>
            <a:r>
              <a:rPr lang="en-US" sz="2800" dirty="0"/>
              <a:t>Robin A. Choudhury</a:t>
            </a:r>
          </a:p>
          <a:p>
            <a:r>
              <a:rPr lang="en-US" sz="2800" dirty="0">
                <a:hlinkClick r:id="rId3"/>
              </a:rPr>
              <a:t>garrettlab.com</a:t>
            </a:r>
            <a:r>
              <a:rPr lang="en-US" sz="28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t="40498" r="19319" b="6143"/>
          <a:stretch/>
        </p:blipFill>
        <p:spPr>
          <a:xfrm>
            <a:off x="3700066" y="5396295"/>
            <a:ext cx="1166719" cy="1288680"/>
          </a:xfrm>
          <a:prstGeom prst="rect">
            <a:avLst/>
          </a:prstGeom>
        </p:spPr>
      </p:pic>
      <p:pic>
        <p:nvPicPr>
          <p:cNvPr id="9" name="Picture 2" descr="http://isfs.institute.ifas.ufl.edu/media/isfsinstituteifasufledu/logos/ifas-long-horiz-powerpo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90" y="5492198"/>
            <a:ext cx="4348781" cy="9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530" y="4566538"/>
            <a:ext cx="389294" cy="3892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61824" y="4233509"/>
            <a:ext cx="2758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</a:t>
            </a:r>
            <a:r>
              <a:rPr lang="en-US" sz="2800" dirty="0" err="1"/>
              <a:t>Garrett_Lab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rob_choudhury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850" y="40969"/>
            <a:ext cx="3542300" cy="32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79" y="92564"/>
            <a:ext cx="10938486" cy="190673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8000"/>
                </a:solidFill>
                <a:latin typeface="Arial" charset="0"/>
              </a:rPr>
              <a:t>Epidemic network analysis for mitigation of invasive pathogens in seed systems: </a:t>
            </a:r>
            <a:br>
              <a:rPr lang="en-US" sz="4000" b="1" dirty="0">
                <a:solidFill>
                  <a:srgbClr val="008000"/>
                </a:solidFill>
                <a:latin typeface="Arial" charset="0"/>
              </a:rPr>
            </a:br>
            <a:r>
              <a:rPr lang="en-US" sz="4000" b="1" dirty="0">
                <a:solidFill>
                  <a:srgbClr val="008000"/>
                </a:solidFill>
                <a:latin typeface="Arial" charset="0"/>
              </a:rPr>
              <a:t>Potato in Ecuador</a:t>
            </a: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390" y="4124606"/>
            <a:ext cx="8939514" cy="145265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C. E. 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Buddenhagen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*, J. F. Hernandez 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Nopsa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*,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K. F. Andersen, J. Andrade-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Piedra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G. A. Forbes, P.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Kromann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S. Thomas-Sharma, P.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Useche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K. A. Garrett</a:t>
            </a:r>
          </a:p>
          <a:p>
            <a:endParaRPr 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7" y="5716971"/>
            <a:ext cx="2116849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81" y="5854131"/>
            <a:ext cx="1933575" cy="640080"/>
          </a:xfrm>
          <a:prstGeom prst="rect">
            <a:avLst/>
          </a:prstGeom>
        </p:spPr>
      </p:pic>
      <p:pic>
        <p:nvPicPr>
          <p:cNvPr id="10" name="Picture 9" descr="Logo CI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7" y="5716971"/>
            <a:ext cx="1048423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438" y="2711138"/>
            <a:ext cx="1279379" cy="1347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476" y="5063924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61881" y="3570956"/>
            <a:ext cx="28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Phytopathology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328" y="2707057"/>
            <a:ext cx="1247100" cy="135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0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9368"/>
            <a:ext cx="6753827" cy="62561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731890" y="1446836"/>
            <a:ext cx="39296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Potato production in Tungurahua Province, Ecuador</a:t>
            </a:r>
          </a:p>
          <a:p>
            <a:endParaRPr lang="en-US" dirty="0"/>
          </a:p>
          <a:p>
            <a:r>
              <a:rPr lang="en-US" dirty="0"/>
              <a:t>Photos: J Hernandez </a:t>
            </a:r>
            <a:r>
              <a:rPr lang="en-US" dirty="0" err="1"/>
              <a:t>Nopsa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In this analysis, we have survey data for both </a:t>
            </a:r>
            <a:r>
              <a:rPr lang="en-US" sz="2800" dirty="0">
                <a:solidFill>
                  <a:srgbClr val="FF0000"/>
                </a:solidFill>
              </a:rPr>
              <a:t>potato transactions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sources of information </a:t>
            </a:r>
            <a:r>
              <a:rPr lang="en-US" sz="2800" dirty="0"/>
              <a:t>for IPM</a:t>
            </a:r>
          </a:p>
        </p:txBody>
      </p:sp>
    </p:spTree>
    <p:extLst>
      <p:ext uri="{BB962C8B-B14F-4D97-AF65-F5344CB8AC3E}">
        <p14:creationId xmlns:p14="http://schemas.microsoft.com/office/powerpoint/2010/main" val="1156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4" y="415365"/>
            <a:ext cx="6207933" cy="6045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9494" y="515074"/>
            <a:ext cx="49018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Scenario analysis indicating how effective monitoring of the spread of a pathogen would be at each node, based on location in network and IPM information 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916" y="4942368"/>
            <a:ext cx="450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Buddenhagen</a:t>
            </a:r>
            <a:r>
              <a:rPr lang="en-US" dirty="0"/>
              <a:t>, Hernandez </a:t>
            </a:r>
            <a:r>
              <a:rPr lang="en-US" dirty="0" err="1"/>
              <a:t>Nopsa</a:t>
            </a:r>
            <a:r>
              <a:rPr lang="en-US" dirty="0"/>
              <a:t>, et al. 2017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8"/>
            <a:ext cx="2230406" cy="21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2" y="38033"/>
            <a:ext cx="10290398" cy="1210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462" r="56394" b="51574"/>
          <a:stretch/>
        </p:blipFill>
        <p:spPr>
          <a:xfrm>
            <a:off x="3192259" y="1017302"/>
            <a:ext cx="5008004" cy="4736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8939" y="1180496"/>
            <a:ext cx="218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Phytopathology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21727" y="5917121"/>
            <a:ext cx="367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Cassava breeding network</a:t>
            </a:r>
          </a:p>
        </p:txBody>
      </p:sp>
    </p:spTree>
    <p:extLst>
      <p:ext uri="{BB962C8B-B14F-4D97-AF65-F5344CB8AC3E}">
        <p14:creationId xmlns:p14="http://schemas.microsoft.com/office/powerpoint/2010/main" val="168283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222"/>
            <a:ext cx="12192000" cy="5055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08828-7FBC-4B74-AD6B-14E2268A9AC8}"/>
              </a:ext>
            </a:extLst>
          </p:cNvPr>
          <p:cNvSpPr txBox="1"/>
          <p:nvPr/>
        </p:nvSpPr>
        <p:spPr>
          <a:xfrm>
            <a:off x="386499" y="5193834"/>
            <a:ext cx="3167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public breeding group is central hub and bridge node between regional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0CBE1-0DDF-484C-8D3B-6D21000CE622}"/>
              </a:ext>
            </a:extLst>
          </p:cNvPr>
          <p:cNvSpPr txBox="1"/>
          <p:nvPr/>
        </p:nvSpPr>
        <p:spPr>
          <a:xfrm>
            <a:off x="4592425" y="5193834"/>
            <a:ext cx="3167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public breeding group is central hub, but with connections between regional groups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500E7-0233-48DC-93C2-99CC98C452D9}"/>
              </a:ext>
            </a:extLst>
          </p:cNvPr>
          <p:cNvSpPr txBox="1"/>
          <p:nvPr/>
        </p:nvSpPr>
        <p:spPr>
          <a:xfrm>
            <a:off x="8798351" y="5193833"/>
            <a:ext cx="3167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Fragmentation of the network without a central international public breeding group</a:t>
            </a:r>
          </a:p>
        </p:txBody>
      </p:sp>
      <p:sp>
        <p:nvSpPr>
          <p:cNvPr id="6" name="Freeform 5"/>
          <p:cNvSpPr/>
          <p:nvPr/>
        </p:nvSpPr>
        <p:spPr>
          <a:xfrm>
            <a:off x="4038600" y="971550"/>
            <a:ext cx="3990975" cy="3743325"/>
          </a:xfrm>
          <a:custGeom>
            <a:avLst/>
            <a:gdLst>
              <a:gd name="connsiteX0" fmla="*/ 9525 w 3990975"/>
              <a:gd name="connsiteY0" fmla="*/ 0 h 3743325"/>
              <a:gd name="connsiteX1" fmla="*/ 0 w 3990975"/>
              <a:gd name="connsiteY1" fmla="*/ 3743325 h 3743325"/>
              <a:gd name="connsiteX2" fmla="*/ 3352800 w 3990975"/>
              <a:gd name="connsiteY2" fmla="*/ 3724275 h 3743325"/>
              <a:gd name="connsiteX3" fmla="*/ 3638550 w 3990975"/>
              <a:gd name="connsiteY3" fmla="*/ 2724150 h 3743325"/>
              <a:gd name="connsiteX4" fmla="*/ 3990975 w 3990975"/>
              <a:gd name="connsiteY4" fmla="*/ 2257425 h 3743325"/>
              <a:gd name="connsiteX5" fmla="*/ 3829050 w 3990975"/>
              <a:gd name="connsiteY5" fmla="*/ 57150 h 3743325"/>
              <a:gd name="connsiteX6" fmla="*/ 9525 w 3990975"/>
              <a:gd name="connsiteY6" fmla="*/ 0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0975" h="3743325">
                <a:moveTo>
                  <a:pt x="9525" y="0"/>
                </a:moveTo>
                <a:lnTo>
                  <a:pt x="0" y="3743325"/>
                </a:lnTo>
                <a:lnTo>
                  <a:pt x="3352800" y="3724275"/>
                </a:lnTo>
                <a:lnTo>
                  <a:pt x="3638550" y="2724150"/>
                </a:lnTo>
                <a:lnTo>
                  <a:pt x="3990975" y="2257425"/>
                </a:lnTo>
                <a:lnTo>
                  <a:pt x="3829050" y="57150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372104" y="914400"/>
            <a:ext cx="3752602" cy="3895106"/>
          </a:xfrm>
          <a:custGeom>
            <a:avLst/>
            <a:gdLst>
              <a:gd name="connsiteX0" fmla="*/ 47501 w 3752602"/>
              <a:gd name="connsiteY0" fmla="*/ 2778826 h 3895106"/>
              <a:gd name="connsiteX1" fmla="*/ 0 w 3752602"/>
              <a:gd name="connsiteY1" fmla="*/ 0 h 3895106"/>
              <a:gd name="connsiteX2" fmla="*/ 3752602 w 3752602"/>
              <a:gd name="connsiteY2" fmla="*/ 11875 h 3895106"/>
              <a:gd name="connsiteX3" fmla="*/ 3669475 w 3752602"/>
              <a:gd name="connsiteY3" fmla="*/ 3895106 h 3895106"/>
              <a:gd name="connsiteX4" fmla="*/ 1935678 w 3752602"/>
              <a:gd name="connsiteY4" fmla="*/ 3859481 h 3895106"/>
              <a:gd name="connsiteX5" fmla="*/ 1484415 w 3752602"/>
              <a:gd name="connsiteY5" fmla="*/ 3277590 h 3895106"/>
              <a:gd name="connsiteX6" fmla="*/ 593766 w 3752602"/>
              <a:gd name="connsiteY6" fmla="*/ 3241964 h 3895106"/>
              <a:gd name="connsiteX7" fmla="*/ 261257 w 3752602"/>
              <a:gd name="connsiteY7" fmla="*/ 2719449 h 3895106"/>
              <a:gd name="connsiteX8" fmla="*/ 47501 w 3752602"/>
              <a:gd name="connsiteY8" fmla="*/ 2778826 h 389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2602" h="3895106">
                <a:moveTo>
                  <a:pt x="47501" y="2778826"/>
                </a:moveTo>
                <a:lnTo>
                  <a:pt x="0" y="0"/>
                </a:lnTo>
                <a:lnTo>
                  <a:pt x="3752602" y="11875"/>
                </a:lnTo>
                <a:lnTo>
                  <a:pt x="3669475" y="3895106"/>
                </a:lnTo>
                <a:lnTo>
                  <a:pt x="1935678" y="3859481"/>
                </a:lnTo>
                <a:lnTo>
                  <a:pt x="1484415" y="3277590"/>
                </a:lnTo>
                <a:lnTo>
                  <a:pt x="593766" y="3241964"/>
                </a:lnTo>
                <a:lnTo>
                  <a:pt x="261257" y="2719449"/>
                </a:lnTo>
                <a:lnTo>
                  <a:pt x="47501" y="27788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71" y="169959"/>
            <a:ext cx="6378737" cy="6123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6310" y="5746894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Garrett et al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118" y="1168736"/>
            <a:ext cx="4238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 global crop breeding networks adapt to new disease challenges under global change?</a:t>
            </a:r>
          </a:p>
        </p:txBody>
      </p:sp>
    </p:spTree>
    <p:extLst>
      <p:ext uri="{BB962C8B-B14F-4D97-AF65-F5344CB8AC3E}">
        <p14:creationId xmlns:p14="http://schemas.microsoft.com/office/powerpoint/2010/main" val="148312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043238"/>
            <a:ext cx="1738052" cy="1999332"/>
            <a:chOff x="9949428" y="2016855"/>
            <a:chExt cx="2122800" cy="23488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2410" y="2016855"/>
              <a:ext cx="2079818" cy="23488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949428" y="3996394"/>
              <a:ext cx="139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Ravin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Poudel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86622" y="461509"/>
            <a:ext cx="10233904" cy="1794873"/>
            <a:chOff x="325425" y="4728345"/>
            <a:chExt cx="10233904" cy="17948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25" y="4728345"/>
              <a:ext cx="10233904" cy="161020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00339" y="6153886"/>
              <a:ext cx="2182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Phytopathology 2016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4301" t="12939" r="61586" b="47932"/>
          <a:stretch/>
        </p:blipFill>
        <p:spPr>
          <a:xfrm>
            <a:off x="7030065" y="2428307"/>
            <a:ext cx="5161935" cy="4025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6559" t="19821" r="70780" b="48064"/>
          <a:stretch/>
        </p:blipFill>
        <p:spPr>
          <a:xfrm>
            <a:off x="1880071" y="2579437"/>
            <a:ext cx="5149994" cy="36738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076335" y="3728199"/>
            <a:ext cx="953730" cy="25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2593" t="56608" r="63602" b="13571"/>
          <a:stretch/>
        </p:blipFill>
        <p:spPr>
          <a:xfrm>
            <a:off x="1706020" y="2231062"/>
            <a:ext cx="8706463" cy="30676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29058" y="490310"/>
            <a:ext cx="7928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do pathogen and host variables affect the microbiomes of plants?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B462E3-D562-4B3F-9088-07929B15297C}"/>
              </a:ext>
            </a:extLst>
          </p:cNvPr>
          <p:cNvSpPr/>
          <p:nvPr/>
        </p:nvSpPr>
        <p:spPr>
          <a:xfrm>
            <a:off x="2517600" y="5298727"/>
            <a:ext cx="2877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host variables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46F45-840E-4BD2-BA78-3F2AA989D09B}"/>
              </a:ext>
            </a:extLst>
          </p:cNvPr>
          <p:cNvSpPr/>
          <p:nvPr/>
        </p:nvSpPr>
        <p:spPr>
          <a:xfrm>
            <a:off x="6841950" y="5298727"/>
            <a:ext cx="384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pathogen variables </a:t>
            </a:r>
          </a:p>
        </p:txBody>
      </p:sp>
      <p:sp>
        <p:nvSpPr>
          <p:cNvPr id="3" name="Rectangle 2"/>
          <p:cNvSpPr/>
          <p:nvPr/>
        </p:nvSpPr>
        <p:spPr>
          <a:xfrm>
            <a:off x="1430767" y="1957892"/>
            <a:ext cx="871369" cy="83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0581" y="1957892"/>
            <a:ext cx="871369" cy="83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AE5B2-074D-4B83-B7E9-135CC1D1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3" y="1981079"/>
            <a:ext cx="4634016" cy="2474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094DC-AEC9-437D-A403-4EB18266CF50}"/>
              </a:ext>
            </a:extLst>
          </p:cNvPr>
          <p:cNvSpPr txBox="1"/>
          <p:nvPr/>
        </p:nvSpPr>
        <p:spPr>
          <a:xfrm>
            <a:off x="367991" y="540745"/>
            <a:ext cx="5582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do microbes interact both within and between kingdoms?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CB6B9-F7D1-4EAE-9105-2DE16DC2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47" y="4669350"/>
            <a:ext cx="5117612" cy="1179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83C18-CA63-4661-94CB-DD26CE8EB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48" y="225740"/>
            <a:ext cx="5070389" cy="59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80840-D7AA-4E89-B3C0-5998A08C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32" y="62428"/>
            <a:ext cx="4352609" cy="2745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D715E-DC6C-47CB-B7A6-06AFA905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96" y="3485806"/>
            <a:ext cx="10131807" cy="3224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CF1C-49BC-4372-9972-1A14DBBF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32" y="2864294"/>
            <a:ext cx="10269134" cy="5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5466" cy="4351338"/>
          </a:xfrm>
        </p:spPr>
        <p:txBody>
          <a:bodyPr/>
          <a:lstStyle/>
          <a:p>
            <a:r>
              <a:rPr lang="en-US" dirty="0"/>
              <a:t>Understand some general concepts related to network analysis, with applications in…</a:t>
            </a:r>
          </a:p>
          <a:p>
            <a:r>
              <a:rPr lang="en-US" dirty="0"/>
              <a:t>Epidemics </a:t>
            </a:r>
          </a:p>
          <a:p>
            <a:r>
              <a:rPr lang="en-US" dirty="0"/>
              <a:t>Crop Breeding</a:t>
            </a:r>
          </a:p>
          <a:p>
            <a:r>
              <a:rPr lang="en-US" dirty="0"/>
              <a:t>Trade</a:t>
            </a:r>
          </a:p>
          <a:p>
            <a:r>
              <a:rPr lang="en-US" dirty="0"/>
              <a:t>Microbiomes</a:t>
            </a:r>
          </a:p>
          <a:p>
            <a:r>
              <a:rPr lang="en-US" dirty="0"/>
              <a:t>And more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54" y="1144721"/>
            <a:ext cx="5713146" cy="57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4907756"/>
            <a:ext cx="2600325" cy="195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4907756"/>
            <a:ext cx="2600325" cy="1950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8" r="10232"/>
          <a:stretch/>
        </p:blipFill>
        <p:spPr>
          <a:xfrm>
            <a:off x="4844847" y="4907756"/>
            <a:ext cx="2187980" cy="195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20694" r="33071" b="18611"/>
          <a:stretch/>
        </p:blipFill>
        <p:spPr>
          <a:xfrm>
            <a:off x="3981450" y="209550"/>
            <a:ext cx="1502270" cy="1495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81100"/>
            <a:ext cx="2374446" cy="1662112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911021">
            <a:off x="9099396" y="1102184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494035" y="526675"/>
            <a:ext cx="4071096" cy="724745"/>
            <a:chOff x="7494035" y="526675"/>
            <a:chExt cx="4071096" cy="724745"/>
          </a:xfrm>
        </p:grpSpPr>
        <p:sp>
          <p:nvSpPr>
            <p:cNvPr id="10" name="Rounded Rectangle 9"/>
            <p:cNvSpPr/>
            <p:nvPr/>
          </p:nvSpPr>
          <p:spPr>
            <a:xfrm>
              <a:off x="7494035" y="789043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120249" y="676560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536566">
              <a:off x="9130689" y="926738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9099368" y="526675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152098">
              <a:off x="9144209" y="764269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2800649">
              <a:off x="9242724" y="669187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 21"/>
          <p:cNvSpPr/>
          <p:nvPr/>
        </p:nvSpPr>
        <p:spPr>
          <a:xfrm rot="911021">
            <a:off x="10221874" y="182926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8608745" y="1253752"/>
            <a:ext cx="4078864" cy="724745"/>
            <a:chOff x="8608745" y="1253752"/>
            <a:chExt cx="4078864" cy="724745"/>
          </a:xfrm>
        </p:grpSpPr>
        <p:sp>
          <p:nvSpPr>
            <p:cNvPr id="9" name="Rounded Rectangle 8"/>
            <p:cNvSpPr/>
            <p:nvPr/>
          </p:nvSpPr>
          <p:spPr>
            <a:xfrm>
              <a:off x="8608745" y="155495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242727" y="140363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536566">
              <a:off x="10253167" y="165381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0221846" y="125375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152098">
              <a:off x="10266687" y="149134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2800649">
              <a:off x="10365202" y="139626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911021">
            <a:off x="11344352" y="272234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769682" y="2146832"/>
            <a:ext cx="4040405" cy="724745"/>
            <a:chOff x="9769682" y="2146832"/>
            <a:chExt cx="4040405" cy="724745"/>
          </a:xfrm>
        </p:grpSpPr>
        <p:sp>
          <p:nvSpPr>
            <p:cNvPr id="11" name="Rounded Rectangle 10"/>
            <p:cNvSpPr/>
            <p:nvPr/>
          </p:nvSpPr>
          <p:spPr>
            <a:xfrm>
              <a:off x="9769682" y="244971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365205" y="229671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536566">
              <a:off x="11375645" y="254689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1344324" y="214683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152098">
              <a:off x="11389165" y="238442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2800649">
              <a:off x="11487680" y="228934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22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4907756"/>
            <a:ext cx="2600325" cy="195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4907756"/>
            <a:ext cx="2600325" cy="1950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8" r="10232"/>
          <a:stretch/>
        </p:blipFill>
        <p:spPr>
          <a:xfrm>
            <a:off x="4844847" y="4907756"/>
            <a:ext cx="2187980" cy="195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20694" r="33071" b="18611"/>
          <a:stretch/>
        </p:blipFill>
        <p:spPr>
          <a:xfrm>
            <a:off x="3981450" y="209550"/>
            <a:ext cx="1502270" cy="1495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81100"/>
            <a:ext cx="2374446" cy="1662112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911021">
            <a:off x="9099396" y="1102184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494035" y="526675"/>
            <a:ext cx="4071096" cy="724745"/>
            <a:chOff x="7494035" y="526675"/>
            <a:chExt cx="4071096" cy="724745"/>
          </a:xfrm>
        </p:grpSpPr>
        <p:sp>
          <p:nvSpPr>
            <p:cNvPr id="10" name="Rounded Rectangle 9"/>
            <p:cNvSpPr/>
            <p:nvPr/>
          </p:nvSpPr>
          <p:spPr>
            <a:xfrm>
              <a:off x="7494035" y="789043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120249" y="676560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536566">
              <a:off x="9130689" y="926738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9099368" y="526675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152098">
              <a:off x="9144209" y="764269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2800649">
              <a:off x="9242724" y="669187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 21"/>
          <p:cNvSpPr/>
          <p:nvPr/>
        </p:nvSpPr>
        <p:spPr>
          <a:xfrm rot="911021">
            <a:off x="10221874" y="182926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8608745" y="1253752"/>
            <a:ext cx="4078864" cy="724745"/>
            <a:chOff x="8608745" y="1253752"/>
            <a:chExt cx="4078864" cy="724745"/>
          </a:xfrm>
        </p:grpSpPr>
        <p:sp>
          <p:nvSpPr>
            <p:cNvPr id="9" name="Rounded Rectangle 8"/>
            <p:cNvSpPr/>
            <p:nvPr/>
          </p:nvSpPr>
          <p:spPr>
            <a:xfrm>
              <a:off x="8608745" y="155495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242727" y="140363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536566">
              <a:off x="10253167" y="165381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0221846" y="125375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152098">
              <a:off x="10266687" y="149134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2800649">
              <a:off x="10365202" y="139626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911021">
            <a:off x="11344352" y="272234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769682" y="2146832"/>
            <a:ext cx="4040405" cy="724745"/>
            <a:chOff x="9769682" y="2146832"/>
            <a:chExt cx="4040405" cy="724745"/>
          </a:xfrm>
        </p:grpSpPr>
        <p:sp>
          <p:nvSpPr>
            <p:cNvPr id="11" name="Rounded Rectangle 10"/>
            <p:cNvSpPr/>
            <p:nvPr/>
          </p:nvSpPr>
          <p:spPr>
            <a:xfrm>
              <a:off x="9769682" y="244971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365205" y="229671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536566">
              <a:off x="11375645" y="254689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1344324" y="214683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152098">
              <a:off x="11389165" y="238442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2800649">
              <a:off x="11487680" y="228934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1773010" y="2843212"/>
            <a:ext cx="908278" cy="20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73010" y="2843212"/>
            <a:ext cx="4165827" cy="20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73010" y="2843212"/>
            <a:ext cx="7423378" cy="20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60233" y="2012156"/>
            <a:ext cx="6809449" cy="58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98692" y="1704976"/>
            <a:ext cx="5648512" cy="3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998692" y="939062"/>
            <a:ext cx="4533802" cy="107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6" idx="0"/>
          </p:cNvCxnSpPr>
          <p:nvPr/>
        </p:nvCxnSpPr>
        <p:spPr>
          <a:xfrm>
            <a:off x="4732585" y="1704976"/>
            <a:ext cx="1206252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7" idx="2"/>
            <a:endCxn id="4" idx="0"/>
          </p:cNvCxnSpPr>
          <p:nvPr/>
        </p:nvCxnSpPr>
        <p:spPr>
          <a:xfrm flipH="1">
            <a:off x="2681288" y="1704976"/>
            <a:ext cx="2051297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2" idx="0"/>
          </p:cNvCxnSpPr>
          <p:nvPr/>
        </p:nvCxnSpPr>
        <p:spPr>
          <a:xfrm>
            <a:off x="4732585" y="1704976"/>
            <a:ext cx="4463803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7" idx="3"/>
            <a:endCxn id="10" idx="1"/>
          </p:cNvCxnSpPr>
          <p:nvPr/>
        </p:nvCxnSpPr>
        <p:spPr>
          <a:xfrm flipV="1">
            <a:off x="5483720" y="939062"/>
            <a:ext cx="2010315" cy="1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7" idx="3"/>
            <a:endCxn id="9" idx="1"/>
          </p:cNvCxnSpPr>
          <p:nvPr/>
        </p:nvCxnSpPr>
        <p:spPr>
          <a:xfrm>
            <a:off x="5483720" y="957263"/>
            <a:ext cx="3125025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3"/>
            <a:endCxn id="11" idx="1"/>
          </p:cNvCxnSpPr>
          <p:nvPr/>
        </p:nvCxnSpPr>
        <p:spPr>
          <a:xfrm>
            <a:off x="5483720" y="957263"/>
            <a:ext cx="4285962" cy="1642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2" idx="0"/>
          </p:cNvCxnSpPr>
          <p:nvPr/>
        </p:nvCxnSpPr>
        <p:spPr>
          <a:xfrm>
            <a:off x="7494035" y="939062"/>
            <a:ext cx="1702353" cy="396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0" idx="1"/>
            <a:endCxn id="6" idx="0"/>
          </p:cNvCxnSpPr>
          <p:nvPr/>
        </p:nvCxnSpPr>
        <p:spPr>
          <a:xfrm flipH="1">
            <a:off x="5938837" y="939062"/>
            <a:ext cx="1555198" cy="396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0" idx="1"/>
            <a:endCxn id="4" idx="0"/>
          </p:cNvCxnSpPr>
          <p:nvPr/>
        </p:nvCxnSpPr>
        <p:spPr>
          <a:xfrm flipH="1">
            <a:off x="2681288" y="939062"/>
            <a:ext cx="4812747" cy="396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1"/>
            <a:endCxn id="2" idx="0"/>
          </p:cNvCxnSpPr>
          <p:nvPr/>
        </p:nvCxnSpPr>
        <p:spPr>
          <a:xfrm>
            <a:off x="8608745" y="1704976"/>
            <a:ext cx="587643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" idx="1"/>
            <a:endCxn id="6" idx="0"/>
          </p:cNvCxnSpPr>
          <p:nvPr/>
        </p:nvCxnSpPr>
        <p:spPr>
          <a:xfrm flipH="1">
            <a:off x="5938837" y="1704976"/>
            <a:ext cx="2669908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9" idx="1"/>
            <a:endCxn id="4" idx="0"/>
          </p:cNvCxnSpPr>
          <p:nvPr/>
        </p:nvCxnSpPr>
        <p:spPr>
          <a:xfrm flipH="1">
            <a:off x="2681288" y="1704976"/>
            <a:ext cx="5927457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1" idx="1"/>
            <a:endCxn id="4" idx="0"/>
          </p:cNvCxnSpPr>
          <p:nvPr/>
        </p:nvCxnSpPr>
        <p:spPr>
          <a:xfrm flipH="1">
            <a:off x="2681288" y="2599736"/>
            <a:ext cx="7088394" cy="2308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1" idx="1"/>
            <a:endCxn id="6" idx="0"/>
          </p:cNvCxnSpPr>
          <p:nvPr/>
        </p:nvCxnSpPr>
        <p:spPr>
          <a:xfrm flipH="1">
            <a:off x="5938837" y="2599736"/>
            <a:ext cx="3830845" cy="2308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1" idx="1"/>
            <a:endCxn id="2" idx="0"/>
          </p:cNvCxnSpPr>
          <p:nvPr/>
        </p:nvCxnSpPr>
        <p:spPr>
          <a:xfrm flipH="1">
            <a:off x="9196388" y="2599736"/>
            <a:ext cx="573294" cy="2308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4907756"/>
            <a:ext cx="2600325" cy="195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4907756"/>
            <a:ext cx="2600325" cy="1950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8" r="10232"/>
          <a:stretch/>
        </p:blipFill>
        <p:spPr>
          <a:xfrm>
            <a:off x="4844847" y="4907756"/>
            <a:ext cx="2187980" cy="195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20694" r="33071" b="18611"/>
          <a:stretch/>
        </p:blipFill>
        <p:spPr>
          <a:xfrm>
            <a:off x="3981450" y="209550"/>
            <a:ext cx="1502270" cy="1495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81100"/>
            <a:ext cx="2374446" cy="1662112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911021">
            <a:off x="9099396" y="1102184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494035" y="526675"/>
            <a:ext cx="4071096" cy="724745"/>
            <a:chOff x="7494035" y="526675"/>
            <a:chExt cx="4071096" cy="724745"/>
          </a:xfrm>
        </p:grpSpPr>
        <p:sp>
          <p:nvSpPr>
            <p:cNvPr id="10" name="Rounded Rectangle 9"/>
            <p:cNvSpPr/>
            <p:nvPr/>
          </p:nvSpPr>
          <p:spPr>
            <a:xfrm>
              <a:off x="7494035" y="789043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120249" y="676560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536566">
              <a:off x="9130689" y="926738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9099368" y="526675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152098">
              <a:off x="9144209" y="764269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2800649">
              <a:off x="9242724" y="669187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 21"/>
          <p:cNvSpPr/>
          <p:nvPr/>
        </p:nvSpPr>
        <p:spPr>
          <a:xfrm rot="911021">
            <a:off x="10221874" y="182926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8608745" y="1253752"/>
            <a:ext cx="4078864" cy="724745"/>
            <a:chOff x="8608745" y="1253752"/>
            <a:chExt cx="4078864" cy="724745"/>
          </a:xfrm>
        </p:grpSpPr>
        <p:sp>
          <p:nvSpPr>
            <p:cNvPr id="9" name="Rounded Rectangle 8"/>
            <p:cNvSpPr/>
            <p:nvPr/>
          </p:nvSpPr>
          <p:spPr>
            <a:xfrm>
              <a:off x="8608745" y="155495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rgbClr val="7030A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242727" y="140363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536566">
              <a:off x="10253167" y="165381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0221846" y="125375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152098">
              <a:off x="10266687" y="149134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2800649">
              <a:off x="10365202" y="139626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911021">
            <a:off x="11344352" y="2722341"/>
            <a:ext cx="2434442" cy="324682"/>
          </a:xfrm>
          <a:custGeom>
            <a:avLst/>
            <a:gdLst>
              <a:gd name="connsiteX0" fmla="*/ 0 w 2434442"/>
              <a:gd name="connsiteY0" fmla="*/ 261591 h 324682"/>
              <a:gd name="connsiteX1" fmla="*/ 641268 w 2434442"/>
              <a:gd name="connsiteY1" fmla="*/ 320967 h 324682"/>
              <a:gd name="connsiteX2" fmla="*/ 712520 w 2434442"/>
              <a:gd name="connsiteY2" fmla="*/ 166588 h 324682"/>
              <a:gd name="connsiteX3" fmla="*/ 1270660 w 2434442"/>
              <a:gd name="connsiteY3" fmla="*/ 178463 h 324682"/>
              <a:gd name="connsiteX4" fmla="*/ 2161309 w 2434442"/>
              <a:gd name="connsiteY4" fmla="*/ 334 h 324682"/>
              <a:gd name="connsiteX5" fmla="*/ 2434442 w 2434442"/>
              <a:gd name="connsiteY5" fmla="*/ 142837 h 32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442" h="324682">
                <a:moveTo>
                  <a:pt x="0" y="261591"/>
                </a:moveTo>
                <a:cubicBezTo>
                  <a:pt x="261257" y="299196"/>
                  <a:pt x="522515" y="336801"/>
                  <a:pt x="641268" y="320967"/>
                </a:cubicBezTo>
                <a:cubicBezTo>
                  <a:pt x="760021" y="305133"/>
                  <a:pt x="607621" y="190339"/>
                  <a:pt x="712520" y="166588"/>
                </a:cubicBezTo>
                <a:cubicBezTo>
                  <a:pt x="817419" y="142837"/>
                  <a:pt x="1029195" y="206172"/>
                  <a:pt x="1270660" y="178463"/>
                </a:cubicBezTo>
                <a:cubicBezTo>
                  <a:pt x="1512125" y="150754"/>
                  <a:pt x="1967345" y="6272"/>
                  <a:pt x="2161309" y="334"/>
                </a:cubicBezTo>
                <a:cubicBezTo>
                  <a:pt x="2355273" y="-5604"/>
                  <a:pt x="2394857" y="68616"/>
                  <a:pt x="2434442" y="14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769682" y="2146832"/>
            <a:ext cx="4040405" cy="724745"/>
            <a:chOff x="9769682" y="2146832"/>
            <a:chExt cx="4040405" cy="724745"/>
          </a:xfrm>
        </p:grpSpPr>
        <p:sp>
          <p:nvSpPr>
            <p:cNvPr id="11" name="Rounded Rectangle 10"/>
            <p:cNvSpPr/>
            <p:nvPr/>
          </p:nvSpPr>
          <p:spPr>
            <a:xfrm>
              <a:off x="9769682" y="2449717"/>
              <a:ext cx="1613102" cy="300037"/>
            </a:xfrm>
            <a:prstGeom prst="roundRect">
              <a:avLst>
                <a:gd name="adj" fmla="val 50000"/>
              </a:avLst>
            </a:prstGeom>
            <a:pattFill prst="pct75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365205" y="2296717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536566">
              <a:off x="11375645" y="2546895"/>
              <a:ext cx="2434442" cy="324682"/>
            </a:xfrm>
            <a:custGeom>
              <a:avLst/>
              <a:gdLst>
                <a:gd name="connsiteX0" fmla="*/ 0 w 2434442"/>
                <a:gd name="connsiteY0" fmla="*/ 261591 h 324682"/>
                <a:gd name="connsiteX1" fmla="*/ 641268 w 2434442"/>
                <a:gd name="connsiteY1" fmla="*/ 320967 h 324682"/>
                <a:gd name="connsiteX2" fmla="*/ 712520 w 2434442"/>
                <a:gd name="connsiteY2" fmla="*/ 166588 h 324682"/>
                <a:gd name="connsiteX3" fmla="*/ 1270660 w 2434442"/>
                <a:gd name="connsiteY3" fmla="*/ 178463 h 324682"/>
                <a:gd name="connsiteX4" fmla="*/ 2161309 w 2434442"/>
                <a:gd name="connsiteY4" fmla="*/ 334 h 324682"/>
                <a:gd name="connsiteX5" fmla="*/ 2434442 w 2434442"/>
                <a:gd name="connsiteY5" fmla="*/ 142837 h 3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442" h="324682">
                  <a:moveTo>
                    <a:pt x="0" y="261591"/>
                  </a:moveTo>
                  <a:cubicBezTo>
                    <a:pt x="261257" y="299196"/>
                    <a:pt x="522515" y="336801"/>
                    <a:pt x="641268" y="320967"/>
                  </a:cubicBezTo>
                  <a:cubicBezTo>
                    <a:pt x="760021" y="305133"/>
                    <a:pt x="607621" y="190339"/>
                    <a:pt x="712520" y="166588"/>
                  </a:cubicBezTo>
                  <a:cubicBezTo>
                    <a:pt x="817419" y="142837"/>
                    <a:pt x="1029195" y="206172"/>
                    <a:pt x="1270660" y="178463"/>
                  </a:cubicBezTo>
                  <a:cubicBezTo>
                    <a:pt x="1512125" y="150754"/>
                    <a:pt x="1967345" y="6272"/>
                    <a:pt x="2161309" y="334"/>
                  </a:cubicBezTo>
                  <a:cubicBezTo>
                    <a:pt x="2355273" y="-5604"/>
                    <a:pt x="2394857" y="68616"/>
                    <a:pt x="2434442" y="1428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1344324" y="2146832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152098">
              <a:off x="11389165" y="2384426"/>
              <a:ext cx="89064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2800649">
              <a:off x="11487680" y="2289344"/>
              <a:ext cx="45719" cy="376098"/>
            </a:xfrm>
            <a:custGeom>
              <a:avLst/>
              <a:gdLst>
                <a:gd name="connsiteX0" fmla="*/ 0 w 890649"/>
                <a:gd name="connsiteY0" fmla="*/ 376098 h 376098"/>
                <a:gd name="connsiteX1" fmla="*/ 629392 w 890649"/>
                <a:gd name="connsiteY1" fmla="*/ 19838 h 376098"/>
                <a:gd name="connsiteX2" fmla="*/ 819397 w 890649"/>
                <a:gd name="connsiteY2" fmla="*/ 55464 h 376098"/>
                <a:gd name="connsiteX3" fmla="*/ 890649 w 890649"/>
                <a:gd name="connsiteY3" fmla="*/ 138591 h 37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649" h="376098">
                  <a:moveTo>
                    <a:pt x="0" y="376098"/>
                  </a:moveTo>
                  <a:cubicBezTo>
                    <a:pt x="246413" y="224687"/>
                    <a:pt x="492826" y="73277"/>
                    <a:pt x="629392" y="19838"/>
                  </a:cubicBezTo>
                  <a:cubicBezTo>
                    <a:pt x="765958" y="-33601"/>
                    <a:pt x="775854" y="35672"/>
                    <a:pt x="819397" y="55464"/>
                  </a:cubicBezTo>
                  <a:cubicBezTo>
                    <a:pt x="862940" y="75256"/>
                    <a:pt x="876794" y="106923"/>
                    <a:pt x="890649" y="1385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1773010" y="2843212"/>
            <a:ext cx="908278" cy="20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73010" y="2843212"/>
            <a:ext cx="4165827" cy="20645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73010" y="2843212"/>
            <a:ext cx="7423378" cy="206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60233" y="2012156"/>
            <a:ext cx="6809449" cy="58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98692" y="1704976"/>
            <a:ext cx="5648512" cy="30718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998692" y="939062"/>
            <a:ext cx="4533802" cy="107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6" idx="0"/>
          </p:cNvCxnSpPr>
          <p:nvPr/>
        </p:nvCxnSpPr>
        <p:spPr>
          <a:xfrm>
            <a:off x="4732585" y="1704976"/>
            <a:ext cx="1206252" cy="3202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7" idx="2"/>
            <a:endCxn id="4" idx="0"/>
          </p:cNvCxnSpPr>
          <p:nvPr/>
        </p:nvCxnSpPr>
        <p:spPr>
          <a:xfrm flipH="1">
            <a:off x="2681288" y="1704976"/>
            <a:ext cx="2051297" cy="3202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2"/>
            <a:endCxn id="2" idx="0"/>
          </p:cNvCxnSpPr>
          <p:nvPr/>
        </p:nvCxnSpPr>
        <p:spPr>
          <a:xfrm>
            <a:off x="4732585" y="1704976"/>
            <a:ext cx="4463803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7" idx="3"/>
            <a:endCxn id="10" idx="1"/>
          </p:cNvCxnSpPr>
          <p:nvPr/>
        </p:nvCxnSpPr>
        <p:spPr>
          <a:xfrm flipV="1">
            <a:off x="5483720" y="939062"/>
            <a:ext cx="2010315" cy="1820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7" idx="3"/>
            <a:endCxn id="9" idx="1"/>
          </p:cNvCxnSpPr>
          <p:nvPr/>
        </p:nvCxnSpPr>
        <p:spPr>
          <a:xfrm>
            <a:off x="5483720" y="957263"/>
            <a:ext cx="3125025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3"/>
            <a:endCxn id="11" idx="1"/>
          </p:cNvCxnSpPr>
          <p:nvPr/>
        </p:nvCxnSpPr>
        <p:spPr>
          <a:xfrm>
            <a:off x="5483720" y="957263"/>
            <a:ext cx="4285962" cy="164247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2" idx="0"/>
          </p:cNvCxnSpPr>
          <p:nvPr/>
        </p:nvCxnSpPr>
        <p:spPr>
          <a:xfrm>
            <a:off x="7494035" y="939062"/>
            <a:ext cx="1702353" cy="396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0" idx="1"/>
            <a:endCxn id="6" idx="0"/>
          </p:cNvCxnSpPr>
          <p:nvPr/>
        </p:nvCxnSpPr>
        <p:spPr>
          <a:xfrm flipH="1">
            <a:off x="5938837" y="939062"/>
            <a:ext cx="1555198" cy="39686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0" idx="1"/>
            <a:endCxn id="4" idx="0"/>
          </p:cNvCxnSpPr>
          <p:nvPr/>
        </p:nvCxnSpPr>
        <p:spPr>
          <a:xfrm flipH="1">
            <a:off x="2681288" y="939062"/>
            <a:ext cx="4812747" cy="3968694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9" idx="1"/>
            <a:endCxn id="2" idx="0"/>
          </p:cNvCxnSpPr>
          <p:nvPr/>
        </p:nvCxnSpPr>
        <p:spPr>
          <a:xfrm>
            <a:off x="8608745" y="1704976"/>
            <a:ext cx="587643" cy="320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" idx="1"/>
            <a:endCxn id="6" idx="0"/>
          </p:cNvCxnSpPr>
          <p:nvPr/>
        </p:nvCxnSpPr>
        <p:spPr>
          <a:xfrm flipH="1">
            <a:off x="5938837" y="1704976"/>
            <a:ext cx="2669908" cy="320278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9" idx="1"/>
            <a:endCxn id="4" idx="0"/>
          </p:cNvCxnSpPr>
          <p:nvPr/>
        </p:nvCxnSpPr>
        <p:spPr>
          <a:xfrm flipH="1">
            <a:off x="2681288" y="1704976"/>
            <a:ext cx="5927457" cy="3202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1" idx="1"/>
            <a:endCxn id="4" idx="0"/>
          </p:cNvCxnSpPr>
          <p:nvPr/>
        </p:nvCxnSpPr>
        <p:spPr>
          <a:xfrm flipH="1">
            <a:off x="2681288" y="2599736"/>
            <a:ext cx="7088394" cy="2308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1" idx="1"/>
            <a:endCxn id="6" idx="0"/>
          </p:cNvCxnSpPr>
          <p:nvPr/>
        </p:nvCxnSpPr>
        <p:spPr>
          <a:xfrm flipH="1">
            <a:off x="5938837" y="2599736"/>
            <a:ext cx="3830845" cy="23080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1" idx="1"/>
            <a:endCxn id="2" idx="0"/>
          </p:cNvCxnSpPr>
          <p:nvPr/>
        </p:nvCxnSpPr>
        <p:spPr>
          <a:xfrm flipH="1">
            <a:off x="9196388" y="2599736"/>
            <a:ext cx="573294" cy="230802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03125"/>
            <a:ext cx="3549757" cy="1273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522" t="34445" r="4374" b="45555"/>
          <a:stretch/>
        </p:blipFill>
        <p:spPr>
          <a:xfrm>
            <a:off x="148947" y="0"/>
            <a:ext cx="12043053" cy="168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003125"/>
            <a:ext cx="3625323" cy="425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8" y="3590570"/>
            <a:ext cx="6583680" cy="2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90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52" y="2031492"/>
            <a:ext cx="3622548" cy="370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976382"/>
            <a:ext cx="3910584" cy="3758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5522" t="34445" r="4374" b="45555"/>
          <a:stretch/>
        </p:blipFill>
        <p:spPr>
          <a:xfrm>
            <a:off x="148947" y="0"/>
            <a:ext cx="12043053" cy="16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common problem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 pest or disease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management concept or technology may work well in an experiment, but…</a:t>
            </a:r>
          </a:p>
          <a:p>
            <a:pPr lvl="1"/>
            <a:r>
              <a:rPr lang="en-US" dirty="0"/>
              <a:t>How well do we really understand its performance across a region?</a:t>
            </a:r>
          </a:p>
          <a:p>
            <a:pPr lvl="1"/>
            <a:r>
              <a:rPr lang="en-US" dirty="0"/>
              <a:t>Will a critical mass of people learn about it and adopt it?</a:t>
            </a:r>
          </a:p>
          <a:p>
            <a:pPr lvl="1"/>
            <a:r>
              <a:rPr lang="en-US" dirty="0"/>
              <a:t>Will the "management landscape" slow invasions enough to protect production?</a:t>
            </a:r>
          </a:p>
          <a:p>
            <a:r>
              <a:rPr lang="en-US" dirty="0"/>
              <a:t>And suppose climate change or a new pest type alter the system dynamics…?</a:t>
            </a:r>
          </a:p>
          <a:p>
            <a:r>
              <a:rPr lang="en-US" dirty="0"/>
              <a:t>System analysis can address this problem by identifying priorities for successful regional management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Impact network analysis (INA)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069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Garrett Lab is developing INA as a platform for evaluating system management strategies (such as crop breeding networks, seed systems, and integrated pest and disease management)</a:t>
            </a:r>
          </a:p>
          <a:p>
            <a:r>
              <a:rPr lang="en-US" dirty="0"/>
              <a:t>Impact </a:t>
            </a:r>
            <a:r>
              <a:rPr lang="en-US" b="1" u="sng" dirty="0"/>
              <a:t>OF</a:t>
            </a:r>
            <a:r>
              <a:rPr lang="en-US" dirty="0"/>
              <a:t> research products such as information/training, disease resistance, and disease-free seed production technologies</a:t>
            </a:r>
          </a:p>
          <a:p>
            <a:r>
              <a:rPr lang="en-US" dirty="0"/>
              <a:t>Impact </a:t>
            </a:r>
            <a:r>
              <a:rPr lang="en-US" b="1" u="sng" dirty="0"/>
              <a:t>ON</a:t>
            </a:r>
            <a:r>
              <a:rPr lang="en-US" dirty="0"/>
              <a:t> spatial ecological processes, such as gene/genotype spread, pathogen invasions or ecosystem services more broadly</a:t>
            </a:r>
          </a:p>
          <a:p>
            <a:r>
              <a:rPr lang="en-US" dirty="0"/>
              <a:t>Impact </a:t>
            </a:r>
            <a:r>
              <a:rPr lang="en-US" b="1" u="sng" dirty="0"/>
              <a:t>THROUGH</a:t>
            </a:r>
            <a:r>
              <a:rPr lang="en-US" dirty="0"/>
              <a:t> communication and decision-making networks, and linked biophysical networks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860" y="42663"/>
            <a:ext cx="4291541" cy="22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76537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467531" y="893058"/>
            <a:ext cx="7157635" cy="2534618"/>
          </a:xfrm>
          <a:prstGeom prst="parallelogram">
            <a:avLst>
              <a:gd name="adj" fmla="val 73436"/>
            </a:avLst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887321" y="2415436"/>
            <a:ext cx="803246" cy="838090"/>
            <a:chOff x="4202917" y="781618"/>
            <a:chExt cx="3752127" cy="4160714"/>
          </a:xfrm>
        </p:grpSpPr>
        <p:grpSp>
          <p:nvGrpSpPr>
            <p:cNvPr id="40" name="Group 39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51" name="Trapezoid 50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apezoid 51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rapezoid 53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rapezoid 54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rapezoid 55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apezoid 56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Cloud 41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loud 47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loud 48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64121" y="1387379"/>
            <a:ext cx="803246" cy="838090"/>
            <a:chOff x="4202917" y="781618"/>
            <a:chExt cx="3752127" cy="4160714"/>
          </a:xfrm>
        </p:grpSpPr>
        <p:grpSp>
          <p:nvGrpSpPr>
            <p:cNvPr id="60" name="Group 59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67" name="Trapezoid 66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rapezoid 67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rapezoid 68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rapezoid 69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rapezoid 70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71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rapezoid 72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Cloud 60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loud 63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loud 64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loud 65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116903" y="673359"/>
            <a:ext cx="803246" cy="838090"/>
            <a:chOff x="4202917" y="781618"/>
            <a:chExt cx="3752127" cy="4160714"/>
          </a:xfrm>
        </p:grpSpPr>
        <p:grpSp>
          <p:nvGrpSpPr>
            <p:cNvPr id="75" name="Group 74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82" name="Trapezoid 81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rapezoid 83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rapezoid 84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rapezoid 85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rapezoid 86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rapezoid 87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Cloud 75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loud 78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loud 79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loud 80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169840" y="1946995"/>
            <a:ext cx="803246" cy="838090"/>
            <a:chOff x="4202917" y="781618"/>
            <a:chExt cx="3752127" cy="4160714"/>
          </a:xfrm>
        </p:grpSpPr>
        <p:grpSp>
          <p:nvGrpSpPr>
            <p:cNvPr id="90" name="Group 89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97" name="Trapezoid 96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rapezoid 97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Cloud 90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apezoid 91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rapezoid 92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loud 93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loud 94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loud 95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078077" y="952849"/>
            <a:ext cx="803246" cy="838090"/>
            <a:chOff x="4202917" y="781618"/>
            <a:chExt cx="3752127" cy="4160714"/>
          </a:xfrm>
        </p:grpSpPr>
        <p:grpSp>
          <p:nvGrpSpPr>
            <p:cNvPr id="105" name="Group 104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112" name="Trapezoid 111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rapezoid 115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rapezoid 116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apezoid 117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Cloud 105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rapezoid 106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apezoid 107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loud 108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loud 109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loud 110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708001" y="2215162"/>
            <a:ext cx="803246" cy="838090"/>
            <a:chOff x="4202917" y="781618"/>
            <a:chExt cx="3752127" cy="4160714"/>
          </a:xfrm>
        </p:grpSpPr>
        <p:grpSp>
          <p:nvGrpSpPr>
            <p:cNvPr id="120" name="Group 119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127" name="Trapezoid 126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rapezoid 127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rapezoid 128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rapezoid 129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apezoid 130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rapezoid 131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apezoid 132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Cloud 120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rapezoid 121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rapezoid 122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loud 123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loud 124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loud 125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737335" y="772692"/>
            <a:ext cx="803246" cy="838090"/>
            <a:chOff x="4202917" y="781618"/>
            <a:chExt cx="3752127" cy="4160714"/>
          </a:xfrm>
        </p:grpSpPr>
        <p:grpSp>
          <p:nvGrpSpPr>
            <p:cNvPr id="135" name="Group 134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142" name="Trapezoid 141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142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apezoid 143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apezoid 144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apezoid 145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apezoid 146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apezoid 147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6" name="Cloud 135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rapezoid 136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rapezoid 137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loud 138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oud 139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loud 140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390029" y="2170398"/>
            <a:ext cx="803246" cy="838090"/>
            <a:chOff x="4202917" y="781618"/>
            <a:chExt cx="3752127" cy="4160714"/>
          </a:xfrm>
        </p:grpSpPr>
        <p:grpSp>
          <p:nvGrpSpPr>
            <p:cNvPr id="150" name="Group 149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157" name="Trapezoid 156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rapezoid 157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rapezoid 158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rapezoid 159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rapezoid 160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rapezoid 161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rapezoid 162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Cloud 150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rapezoid 151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rapezoid 152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loud 153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loud 154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loud 155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5959310" y="919827"/>
            <a:ext cx="803246" cy="838090"/>
            <a:chOff x="4202917" y="781618"/>
            <a:chExt cx="3752127" cy="4160714"/>
          </a:xfrm>
        </p:grpSpPr>
        <p:grpSp>
          <p:nvGrpSpPr>
            <p:cNvPr id="165" name="Group 164"/>
            <p:cNvGrpSpPr/>
            <p:nvPr/>
          </p:nvGrpSpPr>
          <p:grpSpPr>
            <a:xfrm>
              <a:off x="4865986" y="1069620"/>
              <a:ext cx="2752941" cy="3872712"/>
              <a:chOff x="4865986" y="1069620"/>
              <a:chExt cx="2752941" cy="3872712"/>
            </a:xfrm>
          </p:grpSpPr>
          <p:sp>
            <p:nvSpPr>
              <p:cNvPr id="172" name="Trapezoid 171"/>
              <p:cNvSpPr/>
              <p:nvPr/>
            </p:nvSpPr>
            <p:spPr>
              <a:xfrm>
                <a:off x="6037242" y="2544896"/>
                <a:ext cx="416135" cy="2397436"/>
              </a:xfrm>
              <a:prstGeom prst="trapezoid">
                <a:avLst/>
              </a:prstGeom>
              <a:gradFill flip="none" rotWithShape="1">
                <a:gsLst>
                  <a:gs pos="37000">
                    <a:srgbClr val="9F7800"/>
                  </a:gs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rapezoid 172"/>
              <p:cNvSpPr/>
              <p:nvPr/>
            </p:nvSpPr>
            <p:spPr>
              <a:xfrm rot="18616785">
                <a:off x="5553667" y="1387684"/>
                <a:ext cx="138633" cy="1513996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apezoid 173"/>
              <p:cNvSpPr/>
              <p:nvPr/>
            </p:nvSpPr>
            <p:spPr>
              <a:xfrm rot="1963402">
                <a:off x="6664266" y="106962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49000">
                    <a:srgbClr val="9F7800"/>
                  </a:gs>
                  <a:gs pos="99000">
                    <a:schemeClr val="accent4">
                      <a:lumMod val="75000"/>
                    </a:schemeClr>
                  </a:gs>
                  <a:gs pos="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apezoid 174"/>
              <p:cNvSpPr/>
              <p:nvPr/>
            </p:nvSpPr>
            <p:spPr>
              <a:xfrm rot="1963402">
                <a:off x="6664266" y="2108880"/>
                <a:ext cx="163664" cy="1727589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67000">
                    <a:schemeClr val="accent4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apezoid 175"/>
              <p:cNvSpPr/>
              <p:nvPr/>
            </p:nvSpPr>
            <p:spPr>
              <a:xfrm rot="1963402">
                <a:off x="5520034" y="1469108"/>
                <a:ext cx="114944" cy="523118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rot="18079502">
                <a:off x="6352999" y="1217444"/>
                <a:ext cx="130738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rapezoid 177"/>
              <p:cNvSpPr/>
              <p:nvPr/>
            </p:nvSpPr>
            <p:spPr>
              <a:xfrm rot="3292228">
                <a:off x="7197125" y="1062142"/>
                <a:ext cx="48231" cy="795372"/>
              </a:xfrm>
              <a:prstGeom prst="trapezoid">
                <a:avLst>
                  <a:gd name="adj" fmla="val 28461"/>
                </a:avLst>
              </a:prstGeom>
              <a:gradFill flip="none" rotWithShape="1">
                <a:gsLst>
                  <a:gs pos="0">
                    <a:srgbClr val="9F7800"/>
                  </a:gs>
                  <a:gs pos="100000">
                    <a:schemeClr val="accent4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Cloud 165"/>
            <p:cNvSpPr/>
            <p:nvPr/>
          </p:nvSpPr>
          <p:spPr>
            <a:xfrm>
              <a:off x="4202917" y="1162475"/>
              <a:ext cx="1785859" cy="176977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rapezoid 166"/>
            <p:cNvSpPr/>
            <p:nvPr/>
          </p:nvSpPr>
          <p:spPr>
            <a:xfrm rot="3292228">
              <a:off x="6933578" y="2588396"/>
              <a:ext cx="45719" cy="393408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rapezoid 167"/>
            <p:cNvSpPr/>
            <p:nvPr/>
          </p:nvSpPr>
          <p:spPr>
            <a:xfrm rot="20689568">
              <a:off x="6952153" y="2289192"/>
              <a:ext cx="53431" cy="253124"/>
            </a:xfrm>
            <a:prstGeom prst="trapezoid">
              <a:avLst>
                <a:gd name="adj" fmla="val 28461"/>
              </a:avLst>
            </a:prstGeom>
            <a:gradFill flip="none" rotWithShape="1">
              <a:gsLst>
                <a:gs pos="0">
                  <a:srgbClr val="9F7800"/>
                </a:gs>
                <a:gs pos="100000">
                  <a:schemeClr val="accent4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loud 168"/>
            <p:cNvSpPr/>
            <p:nvPr/>
          </p:nvSpPr>
          <p:spPr>
            <a:xfrm rot="2265427">
              <a:off x="5440040" y="781618"/>
              <a:ext cx="1217722" cy="1484458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loud 169"/>
            <p:cNvSpPr/>
            <p:nvPr/>
          </p:nvSpPr>
          <p:spPr>
            <a:xfrm rot="3643737">
              <a:off x="6567956" y="952486"/>
              <a:ext cx="1427878" cy="134629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loud 170"/>
            <p:cNvSpPr/>
            <p:nvPr/>
          </p:nvSpPr>
          <p:spPr>
            <a:xfrm rot="3643737">
              <a:off x="6525295" y="2016438"/>
              <a:ext cx="1087290" cy="1292357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Smiley Face 179"/>
          <p:cNvSpPr/>
          <p:nvPr/>
        </p:nvSpPr>
        <p:spPr>
          <a:xfrm>
            <a:off x="2334471" y="4054678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1126210" y="5792511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miley Face 178"/>
          <p:cNvSpPr/>
          <p:nvPr/>
        </p:nvSpPr>
        <p:spPr>
          <a:xfrm>
            <a:off x="1779032" y="4779738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miley Face 180"/>
          <p:cNvSpPr/>
          <p:nvPr/>
        </p:nvSpPr>
        <p:spPr>
          <a:xfrm>
            <a:off x="2418682" y="5367216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Smiley Face 181"/>
          <p:cNvSpPr/>
          <p:nvPr/>
        </p:nvSpPr>
        <p:spPr>
          <a:xfrm>
            <a:off x="3313584" y="4348531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Smiley Face 182"/>
          <p:cNvSpPr/>
          <p:nvPr/>
        </p:nvSpPr>
        <p:spPr>
          <a:xfrm>
            <a:off x="3941517" y="5613844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Smiley Face 183"/>
          <p:cNvSpPr/>
          <p:nvPr/>
        </p:nvSpPr>
        <p:spPr>
          <a:xfrm>
            <a:off x="4946677" y="4003449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Smiley Face 184"/>
          <p:cNvSpPr/>
          <p:nvPr/>
        </p:nvSpPr>
        <p:spPr>
          <a:xfrm>
            <a:off x="5623711" y="5422696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Smiley Face 185"/>
          <p:cNvSpPr/>
          <p:nvPr/>
        </p:nvSpPr>
        <p:spPr>
          <a:xfrm>
            <a:off x="6177629" y="4096040"/>
            <a:ext cx="411645" cy="41285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1861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4065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676401" y="274638"/>
            <a:ext cx="682417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Pieces of a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768" y="426386"/>
            <a:ext cx="2198456" cy="2012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5E6E70-8460-4AF8-8BD4-273E559C39D6}"/>
              </a:ext>
            </a:extLst>
          </p:cNvPr>
          <p:cNvGrpSpPr/>
          <p:nvPr/>
        </p:nvGrpSpPr>
        <p:grpSpPr>
          <a:xfrm>
            <a:off x="4785438" y="1968846"/>
            <a:ext cx="1996632" cy="3516945"/>
            <a:chOff x="2797215" y="1973029"/>
            <a:chExt cx="1996632" cy="351694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0B06F-498A-48C1-A47C-5444AFB47D14}"/>
                </a:ext>
              </a:extLst>
            </p:cNvPr>
            <p:cNvCxnSpPr/>
            <p:nvPr/>
          </p:nvCxnSpPr>
          <p:spPr>
            <a:xfrm rot="18551034">
              <a:off x="3193575" y="3325483"/>
              <a:ext cx="590309" cy="34405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D027E8-9627-465D-AF59-CF7B5F75D040}"/>
                </a:ext>
              </a:extLst>
            </p:cNvPr>
            <p:cNvCxnSpPr/>
            <p:nvPr/>
          </p:nvCxnSpPr>
          <p:spPr>
            <a:xfrm flipH="1">
              <a:off x="3700041" y="4647485"/>
              <a:ext cx="204003" cy="71820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1309CE-79DD-4C71-9363-446DE9ABE10D}"/>
                </a:ext>
              </a:extLst>
            </p:cNvPr>
            <p:cNvCxnSpPr/>
            <p:nvPr/>
          </p:nvCxnSpPr>
          <p:spPr>
            <a:xfrm flipH="1" flipV="1">
              <a:off x="3799872" y="3357354"/>
              <a:ext cx="299495" cy="543285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48EBF9-5B6A-4B6D-AE82-4966E558DEDB}"/>
                </a:ext>
              </a:extLst>
            </p:cNvPr>
            <p:cNvCxnSpPr/>
            <p:nvPr/>
          </p:nvCxnSpPr>
          <p:spPr>
            <a:xfrm flipV="1">
              <a:off x="3483017" y="2097307"/>
              <a:ext cx="204003" cy="71820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85DF28-2A9D-40E3-AD7B-BE7F4EB672EA}"/>
                </a:ext>
              </a:extLst>
            </p:cNvPr>
            <p:cNvSpPr/>
            <p:nvPr/>
          </p:nvSpPr>
          <p:spPr>
            <a:xfrm>
              <a:off x="3582847" y="1973029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B763C7-F046-4B45-B9D3-32E1446FBC66}"/>
                </a:ext>
              </a:extLst>
            </p:cNvPr>
            <p:cNvCxnSpPr/>
            <p:nvPr/>
          </p:nvCxnSpPr>
          <p:spPr>
            <a:xfrm>
              <a:off x="2901389" y="2470016"/>
              <a:ext cx="590309" cy="34405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8D7A121-615D-40EE-87DB-8DD1BCCC6E62}"/>
                </a:ext>
              </a:extLst>
            </p:cNvPr>
            <p:cNvCxnSpPr/>
            <p:nvPr/>
          </p:nvCxnSpPr>
          <p:spPr>
            <a:xfrm>
              <a:off x="3491698" y="2814069"/>
              <a:ext cx="311069" cy="56643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3C91ED2-0462-4381-99CF-8CF5266B714C}"/>
                </a:ext>
              </a:extLst>
            </p:cNvPr>
            <p:cNvSpPr/>
            <p:nvPr/>
          </p:nvSpPr>
          <p:spPr>
            <a:xfrm>
              <a:off x="2797215" y="2361504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045BAF-17BB-4393-A47E-A13F96B65550}"/>
                </a:ext>
              </a:extLst>
            </p:cNvPr>
            <p:cNvSpPr/>
            <p:nvPr/>
          </p:nvSpPr>
          <p:spPr>
            <a:xfrm>
              <a:off x="3387524" y="2705557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C0EC1D5-F986-47E2-94B7-C303F0336AE5}"/>
                </a:ext>
              </a:extLst>
            </p:cNvPr>
            <p:cNvSpPr/>
            <p:nvPr/>
          </p:nvSpPr>
          <p:spPr>
            <a:xfrm>
              <a:off x="3687019" y="3254633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311A45-77EE-488A-8AC6-E89983134771}"/>
                </a:ext>
              </a:extLst>
            </p:cNvPr>
            <p:cNvCxnSpPr/>
            <p:nvPr/>
          </p:nvCxnSpPr>
          <p:spPr>
            <a:xfrm flipH="1">
              <a:off x="3904044" y="3899191"/>
              <a:ext cx="204003" cy="71820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1052E-F158-433B-98C5-924AC9A911FC}"/>
                </a:ext>
              </a:extLst>
            </p:cNvPr>
            <p:cNvSpPr/>
            <p:nvPr/>
          </p:nvSpPr>
          <p:spPr>
            <a:xfrm rot="10800000">
              <a:off x="3799871" y="4524654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989208-D102-4B21-90BF-D6D2BE999E9F}"/>
                </a:ext>
              </a:extLst>
            </p:cNvPr>
            <p:cNvCxnSpPr/>
            <p:nvPr/>
          </p:nvCxnSpPr>
          <p:spPr>
            <a:xfrm flipH="1" flipV="1">
              <a:off x="4099366" y="3900637"/>
              <a:ext cx="590310" cy="34405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476155-5F9D-4DAB-9C10-D4C535FE19A0}"/>
                </a:ext>
              </a:extLst>
            </p:cNvPr>
            <p:cNvSpPr/>
            <p:nvPr/>
          </p:nvSpPr>
          <p:spPr>
            <a:xfrm rot="10800000">
              <a:off x="4585503" y="4136179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88CCEC-D68E-4618-9EE1-60DCA87EAD42}"/>
                </a:ext>
              </a:extLst>
            </p:cNvPr>
            <p:cNvSpPr/>
            <p:nvPr/>
          </p:nvSpPr>
          <p:spPr>
            <a:xfrm rot="10800000">
              <a:off x="3995194" y="3792126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5B5A4B-5C91-4272-A1E2-9F0F72EFEE46}"/>
                </a:ext>
              </a:extLst>
            </p:cNvPr>
            <p:cNvSpPr/>
            <p:nvPr/>
          </p:nvSpPr>
          <p:spPr>
            <a:xfrm rot="10800000">
              <a:off x="3595868" y="5272949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D10FE6-5DE6-47C8-9534-88AAE2546483}"/>
                </a:ext>
              </a:extLst>
            </p:cNvPr>
            <p:cNvSpPr/>
            <p:nvPr/>
          </p:nvSpPr>
          <p:spPr>
            <a:xfrm rot="18551034">
              <a:off x="3064733" y="3509090"/>
              <a:ext cx="208344" cy="2170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F6160F-B6C0-4074-9F78-E74F3630F9D5}"/>
              </a:ext>
            </a:extLst>
          </p:cNvPr>
          <p:cNvSpPr txBox="1"/>
          <p:nvPr/>
        </p:nvSpPr>
        <p:spPr>
          <a:xfrm>
            <a:off x="2003214" y="3584942"/>
            <a:ext cx="184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Node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(Vertex)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C17E07-C18C-47F6-9B93-82955A7CD395}"/>
              </a:ext>
            </a:extLst>
          </p:cNvPr>
          <p:cNvSpPr txBox="1"/>
          <p:nvPr/>
        </p:nvSpPr>
        <p:spPr>
          <a:xfrm>
            <a:off x="6382744" y="5162626"/>
            <a:ext cx="184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Link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(Edge)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D9A6CE-19A2-4BC5-B09E-0FEE48BFCDF0}"/>
              </a:ext>
            </a:extLst>
          </p:cNvPr>
          <p:cNvCxnSpPr>
            <a:cxnSpLocks/>
          </p:cNvCxnSpPr>
          <p:nvPr/>
        </p:nvCxnSpPr>
        <p:spPr>
          <a:xfrm flipV="1">
            <a:off x="3375807" y="3660593"/>
            <a:ext cx="1371860" cy="127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8B8F97-3B6B-4A6F-AFC7-E70872DA31D3}"/>
              </a:ext>
            </a:extLst>
          </p:cNvPr>
          <p:cNvCxnSpPr>
            <a:cxnSpLocks/>
          </p:cNvCxnSpPr>
          <p:nvPr/>
        </p:nvCxnSpPr>
        <p:spPr>
          <a:xfrm flipH="1" flipV="1">
            <a:off x="5937842" y="5053015"/>
            <a:ext cx="953152" cy="32426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45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5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88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rot="18551034">
            <a:off x="3193575" y="3325483"/>
            <a:ext cx="590309" cy="34405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of Network 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7131" y="1353895"/>
            <a:ext cx="6513170" cy="5564490"/>
          </a:xfrm>
        </p:spPr>
        <p:txBody>
          <a:bodyPr>
            <a:noAutofit/>
          </a:bodyPr>
          <a:lstStyle/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socioeconomic network</a:t>
            </a:r>
            <a:r>
              <a:rPr lang="en-US" sz="2400" dirty="0"/>
              <a:t>, nodes are people or human institutions (managers/farmers, extension agents, scientists, …)</a:t>
            </a:r>
          </a:p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biophysical network</a:t>
            </a:r>
            <a:r>
              <a:rPr lang="en-US" sz="2400" dirty="0"/>
              <a:t>, nodes are geographic locations (individual plants, farms, storage facilities, wildlands, …)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700041" y="4647485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799872" y="3357354"/>
            <a:ext cx="299495" cy="54328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483017" y="2097307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582847" y="197302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2901389" y="2470016"/>
            <a:ext cx="590309" cy="34405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91698" y="2814069"/>
            <a:ext cx="311069" cy="5664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797215" y="2361504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3387524" y="2705557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687019" y="3254633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04044" y="3899191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800000">
            <a:off x="3799871" y="4524654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4099366" y="3900637"/>
            <a:ext cx="590310" cy="3440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10800000">
            <a:off x="4585503" y="413617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 rot="10800000">
            <a:off x="3995194" y="3792126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 rot="10800000">
            <a:off x="3595868" y="527294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Oval 42"/>
          <p:cNvSpPr/>
          <p:nvPr/>
        </p:nvSpPr>
        <p:spPr>
          <a:xfrm rot="18551034">
            <a:off x="3064733" y="3509090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425AD-BBD4-443F-A99E-6F421B21274A}"/>
              </a:ext>
            </a:extLst>
          </p:cNvPr>
          <p:cNvSpPr txBox="1"/>
          <p:nvPr/>
        </p:nvSpPr>
        <p:spPr>
          <a:xfrm>
            <a:off x="194063" y="3593397"/>
            <a:ext cx="184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Node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(Vertex)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8907F7-9059-46D5-80C2-3F12E9E7461A}"/>
              </a:ext>
            </a:extLst>
          </p:cNvPr>
          <p:cNvCxnSpPr>
            <a:cxnSpLocks/>
          </p:cNvCxnSpPr>
          <p:nvPr/>
        </p:nvCxnSpPr>
        <p:spPr>
          <a:xfrm flipV="1">
            <a:off x="1566656" y="3669048"/>
            <a:ext cx="1371860" cy="1273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27" grpId="0" animBg="1"/>
      <p:bldP spid="30" grpId="0" animBg="1"/>
      <p:bldP spid="31" grpId="0" animBg="1"/>
      <p:bldP spid="40" grpId="0" animBg="1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4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0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7530" y="3834121"/>
            <a:ext cx="7157635" cy="2534618"/>
            <a:chOff x="467531" y="3936569"/>
            <a:chExt cx="7157635" cy="2534618"/>
          </a:xfrm>
        </p:grpSpPr>
        <p:sp>
          <p:nvSpPr>
            <p:cNvPr id="11" name="Parallelogram 10"/>
            <p:cNvSpPr/>
            <p:nvPr/>
          </p:nvSpPr>
          <p:spPr>
            <a:xfrm>
              <a:off x="467531" y="3936569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4980121" y="413029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360909" y="4177763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126211" y="5935850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823635" y="490263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40983" y="5476069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4651" y="5749871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47634" y="4489343"/>
              <a:ext cx="371959" cy="37195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54298" y="5530313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199320" y="4231689"/>
              <a:ext cx="371959" cy="3719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880952" y="4758854"/>
            <a:ext cx="343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Social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26824" y="1806424"/>
            <a:ext cx="5408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Biophysical Network</a:t>
            </a:r>
          </a:p>
        </p:txBody>
      </p:sp>
      <p:cxnSp>
        <p:nvCxnSpPr>
          <p:cNvPr id="34" name="Straight Connector 33"/>
          <p:cNvCxnSpPr>
            <a:stCxn id="10" idx="0"/>
            <a:endCxn id="32" idx="4"/>
          </p:cNvCxnSpPr>
          <p:nvPr/>
        </p:nvCxnSpPr>
        <p:spPr>
          <a:xfrm flipV="1">
            <a:off x="6385299" y="156013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0"/>
          </p:cNvCxnSpPr>
          <p:nvPr/>
        </p:nvCxnSpPr>
        <p:spPr>
          <a:xfrm flipH="1" flipV="1">
            <a:off x="5840276" y="285876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0"/>
            <a:endCxn id="24" idx="4"/>
          </p:cNvCxnSpPr>
          <p:nvPr/>
        </p:nvCxnSpPr>
        <p:spPr>
          <a:xfrm flipV="1">
            <a:off x="5166100" y="145874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" idx="0"/>
            <a:endCxn id="25" idx="4"/>
          </p:cNvCxnSpPr>
          <p:nvPr/>
        </p:nvCxnSpPr>
        <p:spPr>
          <a:xfrm flipV="1">
            <a:off x="2546888" y="150621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29" idx="4"/>
          </p:cNvCxnSpPr>
          <p:nvPr/>
        </p:nvCxnSpPr>
        <p:spPr>
          <a:xfrm flipV="1">
            <a:off x="4140630" y="307831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30" idx="4"/>
          </p:cNvCxnSpPr>
          <p:nvPr/>
        </p:nvCxnSpPr>
        <p:spPr>
          <a:xfrm flipV="1">
            <a:off x="3533613" y="1817791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0"/>
            <a:endCxn id="28" idx="4"/>
          </p:cNvCxnSpPr>
          <p:nvPr/>
        </p:nvCxnSpPr>
        <p:spPr>
          <a:xfrm flipV="1">
            <a:off x="2626962" y="2804517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0"/>
            <a:endCxn id="27" idx="4"/>
          </p:cNvCxnSpPr>
          <p:nvPr/>
        </p:nvCxnSpPr>
        <p:spPr>
          <a:xfrm flipV="1">
            <a:off x="2009614" y="2231079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0"/>
            <a:endCxn id="26" idx="4"/>
          </p:cNvCxnSpPr>
          <p:nvPr/>
        </p:nvCxnSpPr>
        <p:spPr>
          <a:xfrm flipV="1">
            <a:off x="1312190" y="3264298"/>
            <a:ext cx="1" cy="256910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7531" y="893058"/>
            <a:ext cx="7157635" cy="2534618"/>
            <a:chOff x="467531" y="1019986"/>
            <a:chExt cx="7157635" cy="2534618"/>
          </a:xfrm>
        </p:grpSpPr>
        <p:sp>
          <p:nvSpPr>
            <p:cNvPr id="23" name="Parallelogram 22"/>
            <p:cNvSpPr/>
            <p:nvPr/>
          </p:nvSpPr>
          <p:spPr>
            <a:xfrm>
              <a:off x="467531" y="1019986"/>
              <a:ext cx="7157635" cy="2534618"/>
            </a:xfrm>
            <a:prstGeom prst="parallelogram">
              <a:avLst>
                <a:gd name="adj" fmla="val 73436"/>
              </a:avLst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0121" y="121371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60909" y="1261180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26211" y="3019267"/>
              <a:ext cx="371959" cy="3719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3635" y="1986048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40983" y="2559486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954651" y="2833288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47634" y="1572760"/>
              <a:ext cx="371959" cy="37195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54298" y="2613730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99320" y="1315106"/>
              <a:ext cx="371959" cy="37195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1127498" y="182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Impact Network Analysis</a:t>
            </a:r>
          </a:p>
        </p:txBody>
      </p:sp>
      <p:cxnSp>
        <p:nvCxnSpPr>
          <p:cNvPr id="16" name="Straight Connector 15"/>
          <p:cNvCxnSpPr>
            <a:stCxn id="32" idx="3"/>
            <a:endCxn id="31" idx="7"/>
          </p:cNvCxnSpPr>
          <p:nvPr/>
        </p:nvCxnSpPr>
        <p:spPr>
          <a:xfrm flipH="1">
            <a:off x="5971785" y="1505665"/>
            <a:ext cx="282007" cy="10356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31" idx="1"/>
          </p:cNvCxnSpPr>
          <p:nvPr/>
        </p:nvCxnSpPr>
        <p:spPr>
          <a:xfrm>
            <a:off x="5166101" y="1458747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6"/>
            <a:endCxn id="32" idx="2"/>
          </p:cNvCxnSpPr>
          <p:nvPr/>
        </p:nvCxnSpPr>
        <p:spPr>
          <a:xfrm>
            <a:off x="5352080" y="1272768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4" idx="3"/>
            <a:endCxn id="29" idx="7"/>
          </p:cNvCxnSpPr>
          <p:nvPr/>
        </p:nvCxnSpPr>
        <p:spPr>
          <a:xfrm flipH="1">
            <a:off x="4272138" y="1404275"/>
            <a:ext cx="762455" cy="135655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9" idx="2"/>
            <a:endCxn id="28" idx="5"/>
          </p:cNvCxnSpPr>
          <p:nvPr/>
        </p:nvCxnSpPr>
        <p:spPr>
          <a:xfrm flipH="1" flipV="1">
            <a:off x="2758470" y="2750045"/>
            <a:ext cx="1196181" cy="142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3"/>
          </p:cNvCxnSpPr>
          <p:nvPr/>
        </p:nvCxnSpPr>
        <p:spPr>
          <a:xfrm flipH="1">
            <a:off x="1511560" y="2750045"/>
            <a:ext cx="983895" cy="295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7" idx="3"/>
            <a:endCxn id="26" idx="0"/>
          </p:cNvCxnSpPr>
          <p:nvPr/>
        </p:nvCxnSpPr>
        <p:spPr>
          <a:xfrm flipH="1">
            <a:off x="1312191" y="2176607"/>
            <a:ext cx="565916" cy="71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1"/>
            <a:endCxn id="27" idx="5"/>
          </p:cNvCxnSpPr>
          <p:nvPr/>
        </p:nvCxnSpPr>
        <p:spPr>
          <a:xfrm flipH="1" flipV="1">
            <a:off x="2141122" y="2176607"/>
            <a:ext cx="354333" cy="310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27" idx="7"/>
          </p:cNvCxnSpPr>
          <p:nvPr/>
        </p:nvCxnSpPr>
        <p:spPr>
          <a:xfrm flipH="1">
            <a:off x="2141122" y="1451739"/>
            <a:ext cx="274259" cy="461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1"/>
            <a:endCxn id="25" idx="6"/>
          </p:cNvCxnSpPr>
          <p:nvPr/>
        </p:nvCxnSpPr>
        <p:spPr>
          <a:xfrm flipH="1" flipV="1">
            <a:off x="2732868" y="1320232"/>
            <a:ext cx="669238" cy="18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5"/>
            <a:endCxn id="7" idx="0"/>
          </p:cNvCxnSpPr>
          <p:nvPr/>
        </p:nvCxnSpPr>
        <p:spPr>
          <a:xfrm>
            <a:off x="3665120" y="4704382"/>
            <a:ext cx="475510" cy="943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" idx="5"/>
            <a:endCxn id="7" idx="1"/>
          </p:cNvCxnSpPr>
          <p:nvPr/>
        </p:nvCxnSpPr>
        <p:spPr>
          <a:xfrm>
            <a:off x="2678395" y="4392802"/>
            <a:ext cx="1330727" cy="1309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6"/>
            <a:endCxn id="7" idx="2"/>
          </p:cNvCxnSpPr>
          <p:nvPr/>
        </p:nvCxnSpPr>
        <p:spPr>
          <a:xfrm>
            <a:off x="2195593" y="4986163"/>
            <a:ext cx="1759057" cy="847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6"/>
            <a:endCxn id="7" idx="3"/>
          </p:cNvCxnSpPr>
          <p:nvPr/>
        </p:nvCxnSpPr>
        <p:spPr>
          <a:xfrm>
            <a:off x="2812941" y="5559601"/>
            <a:ext cx="1196181" cy="405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" idx="7"/>
            <a:endCxn id="6" idx="2"/>
          </p:cNvCxnSpPr>
          <p:nvPr/>
        </p:nvCxnSpPr>
        <p:spPr>
          <a:xfrm flipV="1">
            <a:off x="1443697" y="5559601"/>
            <a:ext cx="997285" cy="328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" idx="4"/>
            <a:endCxn id="9" idx="1"/>
          </p:cNvCxnSpPr>
          <p:nvPr/>
        </p:nvCxnSpPr>
        <p:spPr>
          <a:xfrm>
            <a:off x="5166100" y="4399810"/>
            <a:ext cx="542669" cy="1082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6"/>
            <a:endCxn id="10" idx="2"/>
          </p:cNvCxnSpPr>
          <p:nvPr/>
        </p:nvCxnSpPr>
        <p:spPr>
          <a:xfrm>
            <a:off x="5352079" y="4213831"/>
            <a:ext cx="847240" cy="101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9" idx="7"/>
            <a:endCxn id="10" idx="4"/>
          </p:cNvCxnSpPr>
          <p:nvPr/>
        </p:nvCxnSpPr>
        <p:spPr>
          <a:xfrm flipV="1">
            <a:off x="5971784" y="4501200"/>
            <a:ext cx="413515" cy="981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66" y="581025"/>
            <a:ext cx="2971099" cy="2893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81" y="3293263"/>
            <a:ext cx="3384485" cy="3459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83C18-CA63-4661-94CB-DD26CE8EB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725" y="3540912"/>
            <a:ext cx="2939815" cy="3459961"/>
          </a:xfrm>
          <a:prstGeom prst="rect">
            <a:avLst/>
          </a:prstGeom>
        </p:spPr>
      </p:pic>
      <p:pic>
        <p:nvPicPr>
          <p:cNvPr id="5" name="Picture 2" descr="supplemental_figure1_corn_threshold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1" b="66528"/>
          <a:stretch/>
        </p:blipFill>
        <p:spPr>
          <a:xfrm>
            <a:off x="71928" y="581025"/>
            <a:ext cx="3823797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D715E-DC6C-47CB-B7A6-06AFA9055C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91" r="37402" b="16697"/>
          <a:stretch/>
        </p:blipFill>
        <p:spPr>
          <a:xfrm>
            <a:off x="225970" y="3735213"/>
            <a:ext cx="3783290" cy="2785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t="5462" r="56394" b="51574"/>
          <a:stretch/>
        </p:blipFill>
        <p:spPr>
          <a:xfrm>
            <a:off x="8271541" y="581025"/>
            <a:ext cx="2867632" cy="271223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58115" y="8112"/>
            <a:ext cx="10515600" cy="5729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Lots of Uses of Network Models in Plant Pathology</a:t>
            </a:r>
          </a:p>
        </p:txBody>
      </p:sp>
    </p:spTree>
    <p:extLst>
      <p:ext uri="{BB962C8B-B14F-4D97-AF65-F5344CB8AC3E}">
        <p14:creationId xmlns:p14="http://schemas.microsoft.com/office/powerpoint/2010/main" val="324542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rot="18551034">
            <a:off x="3193575" y="3325483"/>
            <a:ext cx="590309" cy="34405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 of Network 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7131" y="1353895"/>
            <a:ext cx="6513170" cy="5564490"/>
          </a:xfrm>
        </p:spPr>
        <p:txBody>
          <a:bodyPr>
            <a:noAutofit/>
          </a:bodyPr>
          <a:lstStyle/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socioeconomic network</a:t>
            </a:r>
            <a:r>
              <a:rPr lang="en-US" sz="2400" dirty="0"/>
              <a:t>, links are transmission of information, goods, or money.</a:t>
            </a:r>
          </a:p>
          <a:p>
            <a:r>
              <a:rPr lang="en-US" sz="2400" dirty="0"/>
              <a:t>In a </a:t>
            </a:r>
            <a:r>
              <a:rPr lang="en-US" sz="2400" dirty="0">
                <a:solidFill>
                  <a:srgbClr val="FF0000"/>
                </a:solidFill>
              </a:rPr>
              <a:t>biophysical network</a:t>
            </a:r>
            <a:r>
              <a:rPr lang="en-US" sz="2400" dirty="0"/>
              <a:t>, links are transmission of inoculum, infested seed material, and vectors.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700041" y="4647485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799872" y="3357354"/>
            <a:ext cx="299495" cy="54328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483017" y="2097307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582847" y="197302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2901389" y="2470016"/>
            <a:ext cx="590309" cy="34405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91698" y="2814069"/>
            <a:ext cx="311069" cy="5664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797215" y="2361504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3387524" y="2705557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687019" y="3254633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04044" y="3899191"/>
            <a:ext cx="204003" cy="71820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800000">
            <a:off x="3799871" y="4524654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4099366" y="3900637"/>
            <a:ext cx="590310" cy="3440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10800000">
            <a:off x="4585503" y="413617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 rot="10800000">
            <a:off x="3995194" y="3792126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 rot="10800000">
            <a:off x="3595868" y="5272949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Oval 42"/>
          <p:cNvSpPr/>
          <p:nvPr/>
        </p:nvSpPr>
        <p:spPr>
          <a:xfrm rot="18551034">
            <a:off x="3064733" y="3509090"/>
            <a:ext cx="208344" cy="217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7EB28-25D4-43CB-A061-C726137AA475}"/>
              </a:ext>
            </a:extLst>
          </p:cNvPr>
          <p:cNvSpPr txBox="1"/>
          <p:nvPr/>
        </p:nvSpPr>
        <p:spPr>
          <a:xfrm>
            <a:off x="4453117" y="5132901"/>
            <a:ext cx="184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Link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Arial Black" panose="020B0A04020102020204" pitchFamily="34" charset="0"/>
              </a:rPr>
              <a:t>(Edge)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AC9895-D01A-4303-9305-2BBC3FEAEFA2}"/>
              </a:ext>
            </a:extLst>
          </p:cNvPr>
          <p:cNvCxnSpPr>
            <a:cxnSpLocks/>
          </p:cNvCxnSpPr>
          <p:nvPr/>
        </p:nvCxnSpPr>
        <p:spPr>
          <a:xfrm flipH="1" flipV="1">
            <a:off x="4008215" y="5023290"/>
            <a:ext cx="953152" cy="32426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AE7AD-C635-44F3-A6C4-DED096D9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3" y="1"/>
            <a:ext cx="7781440" cy="317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1E1FD-EE88-4E05-8CD4-7D5E9BC73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 b="2200"/>
          <a:stretch/>
        </p:blipFill>
        <p:spPr>
          <a:xfrm>
            <a:off x="7579151" y="352634"/>
            <a:ext cx="4307746" cy="296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0BC7B-EEEC-4FB8-95AA-111095AA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320" y="3615445"/>
            <a:ext cx="8562680" cy="311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732F8-AD52-4998-9104-3E680F1C92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871"/>
          <a:stretch/>
        </p:blipFill>
        <p:spPr>
          <a:xfrm>
            <a:off x="522673" y="3339752"/>
            <a:ext cx="2993526" cy="33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9"/>
          <a:stretch/>
        </p:blipFill>
        <p:spPr bwMode="auto">
          <a:xfrm>
            <a:off x="1828800" y="304800"/>
            <a:ext cx="81534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036861"/>
            <a:ext cx="40195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 descr="figure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6" y="2940928"/>
            <a:ext cx="3829050" cy="391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1" y="5819775"/>
            <a:ext cx="7905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5895975"/>
            <a:ext cx="63341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0428" y="3789106"/>
            <a:ext cx="6360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Nodes</a:t>
            </a:r>
            <a:r>
              <a:rPr lang="en-US" sz="2800" dirty="0"/>
              <a:t>: US counties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Links</a:t>
            </a:r>
            <a:r>
              <a:rPr lang="en-US" sz="2800" dirty="0"/>
              <a:t>: measures of likelihood of pathogen movement based on host abundance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6"/>
          <a:stretch/>
        </p:blipFill>
        <p:spPr bwMode="auto">
          <a:xfrm>
            <a:off x="1828800" y="2566961"/>
            <a:ext cx="8153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710FD-31A6-4CBB-8B5A-0D59210CB729}"/>
              </a:ext>
            </a:extLst>
          </p:cNvPr>
          <p:cNvSpPr txBox="1"/>
          <p:nvPr/>
        </p:nvSpPr>
        <p:spPr>
          <a:xfrm>
            <a:off x="327527" y="3368032"/>
            <a:ext cx="1409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Peg </a:t>
            </a:r>
            <a:r>
              <a:rPr lang="en-US" sz="1600" dirty="0" err="1"/>
              <a:t>Margosian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F861D-D1E6-41A2-8D9A-2D18E244B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82" y="2272582"/>
            <a:ext cx="1040572" cy="11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supplemental_figure1_corn_thresholds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569914"/>
            <a:ext cx="8458200" cy="5724525"/>
          </a:xfrm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041525" y="265113"/>
            <a:ext cx="7469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Maize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2286000" y="2590800"/>
            <a:ext cx="28194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5105400" y="533400"/>
            <a:ext cx="28194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1558" name="Rectangle 6"/>
          <p:cNvSpPr>
            <a:spLocks noChangeArrowheads="1"/>
          </p:cNvSpPr>
          <p:nvPr/>
        </p:nvSpPr>
        <p:spPr bwMode="auto">
          <a:xfrm>
            <a:off x="7848600" y="609600"/>
            <a:ext cx="28194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46250" y="2286001"/>
            <a:ext cx="3124200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Red = connected areas for pathogens that require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at least low</a:t>
            </a:r>
            <a:r>
              <a:rPr lang="en-US" dirty="0">
                <a:latin typeface="Calibri" pitchFamily="34" charset="0"/>
              </a:rPr>
              <a:t> maize density to spread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78725" y="5786439"/>
            <a:ext cx="3124200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Red = connected areas for pathogens that require </a:t>
            </a:r>
            <a:r>
              <a:rPr lang="en-US" b="1">
                <a:solidFill>
                  <a:srgbClr val="FF0000"/>
                </a:solidFill>
                <a:latin typeface="Calibri" pitchFamily="34" charset="0"/>
              </a:rPr>
              <a:t>high</a:t>
            </a:r>
            <a:r>
              <a:rPr lang="en-US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>
                <a:latin typeface="Calibri" pitchFamily="34" charset="0"/>
              </a:rPr>
              <a:t>maize density to spread</a:t>
            </a:r>
          </a:p>
        </p:txBody>
      </p:sp>
    </p:spTree>
    <p:extLst>
      <p:ext uri="{BB962C8B-B14F-4D97-AF65-F5344CB8AC3E}">
        <p14:creationId xmlns:p14="http://schemas.microsoft.com/office/powerpoint/2010/main" val="41564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/>
      <p:bldP spid="151557" grpId="0" animBg="1"/>
      <p:bldP spid="151558" grpId="0" animBg="1"/>
      <p:bldP spid="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63" y="1520951"/>
            <a:ext cx="6884402" cy="4571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611" y="880460"/>
            <a:ext cx="12192000" cy="6096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555122" y="3429304"/>
            <a:ext cx="1495537" cy="1521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US" dirty="0"/>
              <a:t>Laurel Wilt Disease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748" y="5080599"/>
            <a:ext cx="235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USDA-FS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3169" y="3653168"/>
            <a:ext cx="2356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Wentworth near the port of Savannah from Asia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802" y="2482291"/>
            <a:ext cx="1957977" cy="11943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57932" y="3358404"/>
            <a:ext cx="116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USDA-FS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81" y="4553008"/>
            <a:ext cx="2409371" cy="1807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23791" y="2102590"/>
            <a:ext cx="116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82010" y="6346838"/>
            <a:ext cx="116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6" t="38847" r="2986" b="33965"/>
          <a:stretch/>
        </p:blipFill>
        <p:spPr>
          <a:xfrm>
            <a:off x="6322396" y="4436589"/>
            <a:ext cx="1638301" cy="1657351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16B9EA76-36D6-495A-ACBA-DA4C86FBBAA2}"/>
              </a:ext>
            </a:extLst>
          </p:cNvPr>
          <p:cNvSpPr/>
          <p:nvPr/>
        </p:nvSpPr>
        <p:spPr>
          <a:xfrm>
            <a:off x="8993459" y="3305554"/>
            <a:ext cx="256619" cy="246891"/>
          </a:xfrm>
          <a:prstGeom prst="star5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735</Words>
  <Application>Microsoft Macintosh PowerPoint</Application>
  <PresentationFormat>Widescreen</PresentationFormat>
  <Paragraphs>139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Office Theme</vt:lpstr>
      <vt:lpstr>Introduction to Networks</vt:lpstr>
      <vt:lpstr>Learning Goals</vt:lpstr>
      <vt:lpstr>PowerPoint Presentation</vt:lpstr>
      <vt:lpstr>Traits of Network Nodes</vt:lpstr>
      <vt:lpstr>Traits of Network Links</vt:lpstr>
      <vt:lpstr>PowerPoint Presentation</vt:lpstr>
      <vt:lpstr>PowerPoint Presentation</vt:lpstr>
      <vt:lpstr>PowerPoint Presentation</vt:lpstr>
      <vt:lpstr>Laurel Wilt Disease</vt:lpstr>
      <vt:lpstr>Epidemic network analysis for mitigation of invasive pathogens in seed systems:  Potato in Ecuador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common problem  in pest or disease management</vt:lpstr>
      <vt:lpstr>Impact network analysis (INA)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Garrett,Karen</dc:creator>
  <cp:lastModifiedBy>kelseyandersen1@outlook.com</cp:lastModifiedBy>
  <cp:revision>100</cp:revision>
  <dcterms:created xsi:type="dcterms:W3CDTF">2016-08-20T18:16:19Z</dcterms:created>
  <dcterms:modified xsi:type="dcterms:W3CDTF">2018-07-29T14:01:04Z</dcterms:modified>
</cp:coreProperties>
</file>